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71" r:id="rId13"/>
    <p:sldId id="265" r:id="rId14"/>
    <p:sldId id="268" r:id="rId15"/>
    <p:sldId id="270" r:id="rId16"/>
    <p:sldId id="26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15DA9B-3E0F-4744-99DB-478780CE8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E7A811-AF2F-4653-83D4-C1710C411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6A58C7-5991-4290-8B5C-A2E007F7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5402BE-13E3-40A6-A22E-3A0C3610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5AAF1A-C16B-41B5-83DE-F87022268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460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565F5-724B-4544-B62F-2BF9DD2C3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D5B7923-3910-4A13-8D86-6FC5D5325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0F9C6C-93FC-4CD9-AD34-EAB5FB33F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C782EB-FB4A-435F-BC3B-91AC3CB5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35832-934F-4A8C-B4C1-658A89F17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68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70854B-902A-4DFF-8BAF-1B2E4379A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21A6CFA-D2E5-4DDF-865E-60088016A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F1F7B3-0763-48D2-8A50-00E6D81D1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9CD153-D139-419E-8F96-A30436264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CA9A4C-9809-46C3-BD37-E77B9284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976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B6860-BFB7-41FE-AB49-86F63E9A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D98C78-24F3-4067-9E1F-0CBE122CB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B31DD2-57B7-44F2-ABBC-FC637D3D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18BBD1-6AB3-4CF7-BEE7-12BC1EBEA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7DF773-826E-4629-ADCC-CC5A0B0B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51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D636E-8896-4AD2-9B85-F23EF8D5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680A4D-4D09-4F1D-A651-F042F91A6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533A3-C500-44FA-9708-E45061F4F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B28C18-8A36-4D7A-B84B-BC22FEFD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CACBFB-E1A8-4C82-82E3-2FBC6A6E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43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8DFA9C-844A-482F-BDC9-E4A68261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FAC3E6-917E-405E-A7E0-51F2BE366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24D50C-78DA-4FF9-AB55-BAD9ED31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FBDC7B-248E-40AA-9149-3927B473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3E8D3A-148A-427C-8CF1-7551BEBC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EE8802-2320-43C3-A8FD-B631F4E6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00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21B411-4635-4B17-95E8-3446AC016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87F71-3E0A-4D10-995A-D0A1F4246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F574EC-9B94-42CA-AAD5-6EE4298D3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C8CFF59-5D64-4ACA-8D60-4618EBBEA8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B8DEFA-507B-4671-8BDD-D4DC79971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69722EB-C3C0-4619-8062-907B9745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7A2060-D858-4CC1-85B2-CF562F3C0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5E2EAB3-E3A9-4B88-9082-E5B84FBD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762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075D6-6B5C-4D5A-AAAD-E2F5D1B9B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BD05765-354F-49FA-AC8C-E7CB2D89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BB82A4-566D-46CC-8CF1-3DEBF582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5F686F-9210-4837-9AAC-A2A83AAE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928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4579B0-7E6A-4861-8CC9-4F0AEA7B9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32D2446-E85F-42DE-ACE3-5597D277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AAE4CD-3C1C-4F4A-9AFA-EB14CF279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944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FE052-559B-462E-9585-502DC6774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9EBFA9-E78D-41B6-BDAF-7FA5F7948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C93D44-0C7A-4C07-AA70-CD685131D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F55B76-3AFF-41CD-9B8D-63F7B820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6DC7D8-43EA-49CA-97ED-DA0ACA93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06F85C-ED43-48C9-991E-852041E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179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85CC0-3EC5-4AA6-BAFA-EECAF972C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88A7250-89C8-45B8-86D3-2F60B58F7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DAF7B3-479C-43B1-8385-282B65F75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A76AE1-ADDD-4C28-A0EF-72ED504A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BA27E1-5C15-427D-BEAB-202B2B26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9EF6B-F5A5-4588-AA19-D6387F0B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42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98A28-FCB0-46AE-801C-FC66D100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63D7DD-5E4B-4175-BB68-05FA350EF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C07854-2E39-40EF-89CE-187F269BA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3E1AB-528A-4E78-BA87-9B54AAD16926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47A165-C36A-4D19-AE74-0D319FF3E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2BB4E2-DEA1-4FF1-B7FE-3E58D7AD7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B20B-463C-431A-952C-126B7D6EB7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251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JfWMlbSOTSs?si=wRx__cGpfRmNzLpQ" TargetMode="External"/><Relationship Id="rId3" Type="http://schemas.openxmlformats.org/officeDocument/2006/relationships/hyperlink" Target="https://youtu.be/F1BIy5UlJe0?si=1t_2N5NvGTDtf2GI" TargetMode="External"/><Relationship Id="rId7" Type="http://schemas.openxmlformats.org/officeDocument/2006/relationships/hyperlink" Target="https://youtu.be/r1lhavtJhW8?si=L97P5WRDoER7O2bN" TargetMode="External"/><Relationship Id="rId2" Type="http://schemas.openxmlformats.org/officeDocument/2006/relationships/hyperlink" Target="https://youtu.be/mjEtmGpSwLE?si=WPvF4hwcBNlSq2I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youtu.be/ORFyjgSVsJ8?si=wDCRg9zn1T3KCeda" TargetMode="External"/><Relationship Id="rId5" Type="http://schemas.openxmlformats.org/officeDocument/2006/relationships/hyperlink" Target="https://youtu.be/p0kYHlgEjgQ?si=iHpH1NvNpjqJotNC" TargetMode="External"/><Relationship Id="rId4" Type="http://schemas.openxmlformats.org/officeDocument/2006/relationships/hyperlink" Target="https://youtu.be/BiM3do_arI4?si=qu-RIp-2Qzo0bEU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F1hGdJdlVQ?si=aZbsFO8TIe2TWrG8" TargetMode="External"/><Relationship Id="rId2" Type="http://schemas.openxmlformats.org/officeDocument/2006/relationships/hyperlink" Target="https://youtu.be/vfGLbZsqdEc?si=laXK6Phs9h-KQwhj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0%D0%BE%D0%B7%D0%B2%D0%B8%D1%82%D0%BE%D0%BA" TargetMode="External"/><Relationship Id="rId2" Type="http://schemas.openxmlformats.org/officeDocument/2006/relationships/hyperlink" Target="https://uk.wikipedia.org/wiki/%D0%9E%D1%80%D0%B3%D0%B0%D0%BD%D1%96%D0%B7%D0%B0%D1%86%D1%96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4%D1%80%D0%B0%D0%BD%D1%86%D1%83%D0%B7%D1%8C%D0%BA%D0%B0_%D0%BC%D0%BE%D0%B2%D0%B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779731412395372/posts/2299414253760406/7408471589210/" TargetMode="External"/><Relationship Id="rId7" Type="http://schemas.openxmlformats.org/officeDocument/2006/relationships/hyperlink" Target="https://vseosvita.ua/library/konspekt-urok-6-rodyna-iak-minisuspilstvo-hromadianska-osvita-7-klas-do-modelnoi-prohramy-vasylkiv-i-d-ta-in-903767.html" TargetMode="External"/><Relationship Id="rId2" Type="http://schemas.openxmlformats.org/officeDocument/2006/relationships/hyperlink" Target="https://www.facebook.com/groups/398726880790715/posts/16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hop.vsimosvita.com/products/konspekt-urok-1-vstup-znajomstvo-z-gromadyanskoyu-osvitoyu-gromadyanska-osvita-6-klas-do-modelnoyi-programy-vasylkiv-i/" TargetMode="External"/><Relationship Id="rId5" Type="http://schemas.openxmlformats.org/officeDocument/2006/relationships/hyperlink" Target="https://shop.vsimosvita.com/products/urok-2-hto-ya-gromadyanska-osvita-6-klas-prezentatsiya-do-modelnoyi-programy-vasylkiv-i-d-ta-in" TargetMode="External"/><Relationship Id="rId4" Type="http://schemas.openxmlformats.org/officeDocument/2006/relationships/hyperlink" Target="https://www.schoollife.org.ua/kalendarno-tematychne-planuvannya-gromadyanska-osvita-7-kl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8BDE2E1-C294-4E5A-B248-AD4F79251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710" y="431321"/>
            <a:ext cx="7791090" cy="940279"/>
          </a:xfrm>
        </p:spPr>
        <p:txBody>
          <a:bodyPr>
            <a:noAutofit/>
          </a:bodyPr>
          <a:lstStyle/>
          <a:p>
            <a:br>
              <a:rPr lang="ru-RU" sz="2400"/>
            </a:b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повинна дати те, чого треба життю.</a:t>
            </a:r>
            <a:b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>
                <a:solidFill>
                  <a:srgbClr val="0070C0"/>
                </a:solidFill>
              </a:rPr>
            </a:br>
            <a:r>
              <a:rPr lang="ru-RU" sz="2400"/>
              <a:t>                                                                </a:t>
            </a:r>
            <a:r>
              <a:rPr lang="ru-RU" sz="2400" b="1" i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 Грушевський </a:t>
            </a:r>
            <a:br>
              <a:rPr lang="ru-RU" sz="2400"/>
            </a:br>
            <a:endParaRPr lang="uk-UA" sz="240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332AE603-1ABC-4A94-8626-ADEF7E1D27B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67155"/>
            <a:ext cx="4625030" cy="2958860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A643CAEC-C97A-4DFB-9887-DE853436F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077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вивчення громадянської освіти в 6-7 класах НУШ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79D2C84-6603-4BA4-B818-25EF9BB08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15" y="63728"/>
            <a:ext cx="190821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0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861AC-1EE8-44A8-8DB9-63CEE62A2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792"/>
          </a:xfrm>
        </p:spPr>
        <p:txBody>
          <a:bodyPr>
            <a:normAutofit fontScale="90000"/>
          </a:bodyPr>
          <a:lstStyle/>
          <a:p>
            <a:r>
              <a:rPr lang="uk-UA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 посилання на відео. «Громадянська освіта».Р. І-ІІ (6 клас)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F5AB58-46E5-428B-AF56-BBBBC7625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6212" y="1457863"/>
            <a:ext cx="5357004" cy="4719099"/>
          </a:xfrm>
        </p:spPr>
        <p:txBody>
          <a:bodyPr>
            <a:normAutofit fontScale="92500" lnSpcReduction="10000"/>
          </a:bodyPr>
          <a:lstStyle/>
          <a:p>
            <a:r>
              <a:rPr lang="uk-UA"/>
              <a:t>Кожна людина-неповторна особистість.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https://youtu.be/mjEtmGpSwLE?si=WPvF4hwcBNlSq2Il</a:t>
            </a:r>
            <a:r>
              <a:rPr lang="uk-UA"/>
              <a:t> </a:t>
            </a:r>
          </a:p>
          <a:p>
            <a:pPr marL="0" indent="0">
              <a:buNone/>
            </a:pPr>
            <a:r>
              <a:rPr lang="uk-UA"/>
              <a:t>Людина-неповторна особистість</a:t>
            </a:r>
          </a:p>
          <a:p>
            <a:pPr marL="0" indent="0">
              <a:buNone/>
            </a:pPr>
            <a:r>
              <a:rPr lang="en-US">
                <a:hlinkClick r:id="rId3"/>
              </a:rPr>
              <a:t>https://youtu.be/F1BIy5UlJe0?si=1t_2N5NvGTDtf2GI</a:t>
            </a:r>
            <a:endParaRPr lang="uk-UA"/>
          </a:p>
          <a:p>
            <a:pPr marL="0" indent="0">
              <a:buNone/>
            </a:pPr>
            <a:r>
              <a:rPr lang="uk-UA"/>
              <a:t>Людина –неповторна особистість.Гідність людини.</a:t>
            </a:r>
          </a:p>
          <a:p>
            <a:pPr marL="0" indent="0">
              <a:buNone/>
            </a:pPr>
            <a:r>
              <a:rPr lang="en-US">
                <a:hlinkClick r:id="rId4"/>
              </a:rPr>
              <a:t>https://youtu.be/BiM3do_arI4?si=qu-RIp-2Qzo0bEUs</a:t>
            </a:r>
            <a:endParaRPr lang="uk-UA"/>
          </a:p>
          <a:p>
            <a:pPr marL="0" indent="0">
              <a:buNone/>
            </a:pPr>
            <a:endParaRPr lang="uk-UA"/>
          </a:p>
          <a:p>
            <a:pPr marL="0" indent="0">
              <a:buNone/>
            </a:pP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8ED191-4775-409A-963D-5940E6773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80226"/>
            <a:ext cx="5181600" cy="47967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/>
              <a:t>Неповторність кожної людини</a:t>
            </a:r>
          </a:p>
          <a:p>
            <a:pPr marL="0" indent="0">
              <a:buNone/>
            </a:pPr>
            <a:r>
              <a:rPr lang="en-US">
                <a:hlinkClick r:id="rId5"/>
              </a:rPr>
              <a:t>https://youtu.be/p0kYHlgEjgQ?si=iHpH1NvNpjqJotNC</a:t>
            </a:r>
            <a:endParaRPr lang="uk-UA"/>
          </a:p>
          <a:p>
            <a:pPr marL="0" indent="0">
              <a:buNone/>
            </a:pPr>
            <a:r>
              <a:rPr lang="uk-UA"/>
              <a:t>Моральні цінності людства</a:t>
            </a:r>
          </a:p>
          <a:p>
            <a:pPr marL="0" indent="0">
              <a:buNone/>
            </a:pPr>
            <a:r>
              <a:rPr lang="en-US">
                <a:hlinkClick r:id="rId6"/>
              </a:rPr>
              <a:t>https://youtu.be/ORFyjgSVsJ8?si=wDCRg9zn1T3KCeda</a:t>
            </a:r>
            <a:endParaRPr lang="uk-UA"/>
          </a:p>
          <a:p>
            <a:pPr marL="0" indent="0">
              <a:buNone/>
            </a:pPr>
            <a:r>
              <a:rPr lang="uk-UA"/>
              <a:t>Людяність, вдячність і співчуття</a:t>
            </a:r>
          </a:p>
          <a:p>
            <a:pPr marL="0" indent="0">
              <a:buNone/>
            </a:pPr>
            <a:r>
              <a:rPr lang="en-US">
                <a:hlinkClick r:id="rId7"/>
              </a:rPr>
              <a:t>https://youtu.be/r1lhavtJhW8?si=L97P5WRDoER7O2bN</a:t>
            </a:r>
            <a:endParaRPr lang="uk-UA"/>
          </a:p>
          <a:p>
            <a:pPr marL="0" indent="0">
              <a:buNone/>
            </a:pPr>
            <a:r>
              <a:rPr lang="uk-UA"/>
              <a:t>Етикет-школа</a:t>
            </a:r>
          </a:p>
          <a:p>
            <a:pPr marL="0" indent="0">
              <a:buNone/>
            </a:pPr>
            <a:r>
              <a:rPr lang="en-US">
                <a:hlinkClick r:id="rId8"/>
              </a:rPr>
              <a:t>https://youtu.be/JfWMlbSOTSs?si=wRx__cGpfRmNzLpQ</a:t>
            </a:r>
            <a:endParaRPr lang="uk-UA"/>
          </a:p>
          <a:p>
            <a:pPr marL="0" indent="0">
              <a:buNone/>
            </a:pPr>
            <a:endParaRPr lang="uk-UA"/>
          </a:p>
          <a:p>
            <a:pPr marL="0" indent="0">
              <a:buNone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196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45A0F-8CA2-43FE-A08D-6F3E1C57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593"/>
          </a:xfrm>
        </p:spPr>
        <p:txBody>
          <a:bodyPr>
            <a:normAutofit/>
          </a:bodyPr>
          <a:lstStyle/>
          <a:p>
            <a:r>
              <a:rPr lang="uk-UA" sz="320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 до уроків «Громадянська освіта» (7кл.)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C79F77-0E5A-4F16-9811-47A711572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072"/>
            <a:ext cx="10515600" cy="5538157"/>
          </a:xfrm>
        </p:spPr>
        <p:txBody>
          <a:bodyPr/>
          <a:lstStyle/>
          <a:p>
            <a:r>
              <a:rPr lang="uk-UA"/>
              <a:t>Золото Поділля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https://youtu.be/vfGLbZsqdEc?si=laXK6Phs9h-KQwhj</a:t>
            </a:r>
            <a:endParaRPr lang="uk-UA"/>
          </a:p>
          <a:p>
            <a:r>
              <a:rPr lang="uk-UA"/>
              <a:t>Матеріальна культура українців</a:t>
            </a:r>
          </a:p>
          <a:p>
            <a:pPr marL="0" indent="0">
              <a:buNone/>
            </a:pPr>
            <a:r>
              <a:rPr lang="en-US">
                <a:hlinkClick r:id="rId3"/>
              </a:rPr>
              <a:t>https://youtu.be/ZF1hGdJdlVQ?si=aZbsFO8TIe2TWrG8</a:t>
            </a:r>
            <a:endParaRPr lang="uk-UA"/>
          </a:p>
          <a:p>
            <a:pPr marL="0" indent="0">
              <a:buNone/>
            </a:pPr>
            <a:endParaRPr lang="uk-UA"/>
          </a:p>
          <a:p>
            <a:pPr marL="0" indent="0">
              <a:buNone/>
            </a:pPr>
            <a:r>
              <a:rPr lang="uk-UA"/>
              <a:t> </a:t>
            </a:r>
            <a:r>
              <a:rPr lang="uk-UA" sz="2400"/>
              <a:t>Вінниця  </a:t>
            </a:r>
            <a:r>
              <a:rPr lang="uk-UA"/>
              <a:t>                                                 </a:t>
            </a:r>
            <a:r>
              <a:rPr lang="uk-UA" sz="2400"/>
              <a:t>Наскельні малюнки Ласко та Альті</a:t>
            </a:r>
          </a:p>
          <a:p>
            <a:pPr marL="0" indent="0">
              <a:buNone/>
            </a:pPr>
            <a:endParaRPr lang="uk-UA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8F7814C-4AB4-4D6F-BB5C-93BF317FC2B3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332" y="4285263"/>
            <a:ext cx="3463506" cy="2207612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106ED5F-EA00-4FDA-9F57-5A5C08501F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732" y="4285263"/>
            <a:ext cx="2931543" cy="220761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8C5C71-E760-4B9C-8D61-3C9FD6E81B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4157873"/>
            <a:ext cx="3468898" cy="220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32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061D19-8394-4B4B-8560-52F394DB3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766" y="390554"/>
            <a:ext cx="2596551" cy="721803"/>
          </a:xfrm>
        </p:spPr>
        <p:txBody>
          <a:bodyPr/>
          <a:lstStyle/>
          <a:p>
            <a:r>
              <a:rPr lang="uk-UA"/>
              <a:t> </a:t>
            </a:r>
            <a:r>
              <a:rPr lang="uk-UA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Глосарій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FC2DD6-ACFD-4687-B186-B54D5C35F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928"/>
            <a:ext cx="10515600" cy="5090035"/>
          </a:xfrm>
        </p:spPr>
        <p:txBody>
          <a:bodyPr>
            <a:normAutofit fontScale="92500" lnSpcReduction="20000"/>
          </a:bodyPr>
          <a:lstStyle/>
          <a:p>
            <a:r>
              <a:rPr lang="uk-UA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r>
              <a:rPr lang="uk-UA"/>
              <a:t> (від латинського</a:t>
            </a:r>
            <a:r>
              <a:rPr lang="en-US"/>
              <a:t> cultura- </a:t>
            </a:r>
            <a:r>
              <a:rPr lang="uk-UA"/>
              <a:t>вуирощувати, обробляти)</a:t>
            </a:r>
          </a:p>
          <a:p>
            <a:pPr marL="0" indent="0">
              <a:buNone/>
            </a:pP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1) в широкому розумінні - </a:t>
            </a:r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все, що створено людським суспільством і існує завдяки людині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2) у вузькому розумінні -досягнення в певній галузі, напрямку –</a:t>
            </a:r>
          </a:p>
          <a:p>
            <a:pPr marL="0" indent="0">
              <a:buNone/>
            </a:pPr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виробництва, культура спілкування, культура поведінки</a:t>
            </a:r>
          </a:p>
          <a:p>
            <a:r>
              <a:rPr lang="uk-UA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Традиція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історично складений і переданий з покоління в покоління досвід, практика, норми поведінки, смаки.</a:t>
            </a:r>
          </a:p>
          <a:p>
            <a:r>
              <a:rPr 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 — названа 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  <a:hlinkClick r:id="rId2" tooltip="Організація"/>
              </a:rPr>
              <a:t>організована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 сукупність людей на певному етапі історичного 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  <a:hlinkClick r:id="rId3" tooltip="Розвиток"/>
              </a:rPr>
              <a:t>розвитку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об'єднаних характерними для них відносинами</a:t>
            </a:r>
            <a:endParaRPr lang="uk-UA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Цілісність суспільства тримається завдяки дії звичаїв, традицій, законів тощо.</a:t>
            </a:r>
          </a:p>
          <a:p>
            <a:r>
              <a:rPr 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Етике́т</a:t>
            </a:r>
            <a:r>
              <a:rPr lang="ru-RU" sz="240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  <a:hlinkClick r:id="rId4" tooltip="Французька мова"/>
              </a:rPr>
              <a:t>фр.</a:t>
            </a:r>
            <a:r>
              <a:rPr lang="ru-RU" sz="240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étiquette</a:t>
            </a:r>
            <a:r>
              <a:rPr lang="en-US" sz="240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букв. «етикетка», «ярлик») — сукупність правил поведінки, що регулює зовнішні прояви людських взаємин (поведінка в громадських місцях, поводження з оточуючими людьми, форми звертання і привітання, манери поведінки, одяг тощо). </a:t>
            </a:r>
          </a:p>
          <a:p>
            <a:pPr marL="0" indent="0">
              <a:buNone/>
            </a:pPr>
            <a:r>
              <a:rPr lang="ru-RU" sz="240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Етикет регламентує поведінку людини в певних ситуаціях</a:t>
            </a:r>
            <a:r>
              <a:rPr lang="ru-RU" sz="2400" baseline="3000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639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F4C3-F7CC-4690-8145-69CB1E164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279257" cy="31591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Тема 2.Права і свободи людини (7 клас)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9FF2BC-0525-4852-8D69-CAB164CA8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981" y="897147"/>
            <a:ext cx="6745857" cy="5960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Хронологія становлення прав людини і громадянина</a:t>
            </a:r>
          </a:p>
          <a:p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Особиста недоторканість ( крім рабів), свобода, право приватної власності         (Афіни, Рим)</a:t>
            </a:r>
          </a:p>
          <a:p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життя                 (Біблія)</a:t>
            </a:r>
          </a:p>
          <a:p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1215р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.Велика хартія вольностей Іоанна Безземельного </a:t>
            </a:r>
          </a:p>
          <a:p>
            <a:pPr marL="0" indent="0">
              <a:buNone/>
            </a:pP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.- французька (Декларація прав людини і громадянина 1789р.), амерканська революції (Декларація 1776р,Білль про права 1791-США)</a:t>
            </a:r>
          </a:p>
          <a:p>
            <a:pPr marL="0" indent="0">
              <a:buNone/>
            </a:pP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Мислителі Відродження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Джон Локк-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життя, свобода, власність –невід’ємні права людини;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Жан-Жак Руссо-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 має захищати людину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Жан Мельє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–проти приватної власності – причини несправедливості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ХІХ-поч.ХХ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ст- проєкти європейських конституцій містили «класичні» права</a:t>
            </a:r>
          </a:p>
          <a:p>
            <a:pPr marL="0" indent="0">
              <a:buNone/>
            </a:pP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1948р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.- ЗДПЛ (загальна декларація прав людини)</a:t>
            </a:r>
          </a:p>
          <a:p>
            <a:pPr marL="0" indent="0">
              <a:buNone/>
            </a:pPr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1966р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.- 2 Міжнародниі пакти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2C3DC3-5654-4752-8793-36F9964C0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94762" y="1112808"/>
            <a:ext cx="3976778" cy="50641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прав і свобод </a:t>
            </a:r>
          </a:p>
          <a:p>
            <a:pPr marL="0" indent="0">
              <a:buNone/>
            </a:pPr>
            <a:r>
              <a:rPr lang="uk-UA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 і громадянина:</a:t>
            </a:r>
          </a:p>
          <a:p>
            <a:pPr marL="0" indent="0">
              <a:buNone/>
            </a:pPr>
            <a:endParaRPr lang="uk-UA" b="1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>
                <a:solidFill>
                  <a:srgbClr val="7030A0"/>
                </a:solidFill>
              </a:rPr>
              <a:t>невідчужуваність</a:t>
            </a:r>
          </a:p>
          <a:p>
            <a:r>
              <a:rPr lang="uk-UA" b="1">
                <a:solidFill>
                  <a:srgbClr val="7030A0"/>
                </a:solidFill>
              </a:rPr>
              <a:t>невід’ємність</a:t>
            </a:r>
          </a:p>
          <a:p>
            <a:r>
              <a:rPr lang="uk-UA" b="1">
                <a:solidFill>
                  <a:srgbClr val="7030A0"/>
                </a:solidFill>
              </a:rPr>
              <a:t>універсальність</a:t>
            </a:r>
          </a:p>
          <a:p>
            <a:r>
              <a:rPr lang="uk-UA" b="1">
                <a:solidFill>
                  <a:srgbClr val="7030A0"/>
                </a:solidFill>
              </a:rPr>
              <a:t>рівність</a:t>
            </a:r>
          </a:p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704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6EC6013-B114-4E5C-AB91-E5DDB5F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/>
          </a:bodyPr>
          <a:lstStyle/>
          <a:p>
            <a:r>
              <a:rPr lang="uk-UA" sz="36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Права, гідність, свобода, обов’язки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67D6578-5C22-4A20-9B48-955810746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5660" y="1224951"/>
            <a:ext cx="5804140" cy="4952012"/>
          </a:xfrm>
        </p:spPr>
        <p:txBody>
          <a:bodyPr>
            <a:normAutofit/>
          </a:bodyPr>
          <a:lstStyle/>
          <a:p>
            <a:r>
              <a:rPr lang="uk-UA" b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людини-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це можливості вибору людиною певної поведінки для забезпечення свого нормального існування і розвитку, закріплені в державних  і міжнародних документах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випливають із гідності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>
                <a:latin typeface="Times New Roman" panose="02020603050405020304" pitchFamily="18" charset="0"/>
                <a:cs typeface="Times New Roman" panose="02020603050405020304" pitchFamily="18" charset="0"/>
              </a:rPr>
              <a:t>Гідність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моральна риса, унікальна неперевершеність цінності людської особистост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і.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485BD60-5561-4378-B92F-17A86068B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24951"/>
            <a:ext cx="5181600" cy="4952012"/>
          </a:xfrm>
        </p:spPr>
        <p:txBody>
          <a:bodyPr>
            <a:normAutofit/>
          </a:bodyPr>
          <a:lstStyle/>
          <a:p>
            <a:r>
              <a:rPr lang="uk-UA" b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людини-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це сфера її автономії від держави, влади, інших громадян, це спроможність діяти відповідно до своїх інтересів і мети, можливість власного, незалежного вибору того чи іншого рішення.</a:t>
            </a:r>
          </a:p>
          <a:p>
            <a:endParaRPr lang="uk-UA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це об’єктивно необхідна, визначена, належна поведінка людини, закріплена державою</a:t>
            </a:r>
          </a:p>
        </p:txBody>
      </p:sp>
    </p:spTree>
    <p:extLst>
      <p:ext uri="{BB962C8B-B14F-4D97-AF65-F5344CB8AC3E}">
        <p14:creationId xmlns:p14="http://schemas.microsoft.com/office/powerpoint/2010/main" val="3058265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59D8AAE-36D9-4872-B794-103CFBEE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5622" y="365125"/>
            <a:ext cx="7558177" cy="721803"/>
          </a:xfrm>
        </p:spPr>
        <p:txBody>
          <a:bodyPr>
            <a:normAutofit/>
          </a:bodyPr>
          <a:lstStyle/>
          <a:p>
            <a:r>
              <a:rPr lang="uk-UA" sz="40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покоління прав людини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ACAB7E-441F-4B02-911A-ADCEE30D1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7313"/>
            <a:ext cx="10515600" cy="5029650"/>
          </a:xfrm>
        </p:spPr>
        <p:txBody>
          <a:bodyPr>
            <a:normAutofit lnSpcReduction="10000"/>
          </a:bodyPr>
          <a:lstStyle/>
          <a:p>
            <a:r>
              <a:rPr lang="uk-UA" b="1">
                <a:solidFill>
                  <a:srgbClr val="C00000"/>
                </a:solidFill>
              </a:rPr>
              <a:t>І покоління – громадянські, політичні ( Х</a:t>
            </a:r>
            <a:r>
              <a:rPr lang="en-US" b="1">
                <a:solidFill>
                  <a:srgbClr val="C00000"/>
                </a:solidFill>
              </a:rPr>
              <a:t>VIII</a:t>
            </a:r>
            <a:r>
              <a:rPr lang="uk-UA" b="1">
                <a:solidFill>
                  <a:srgbClr val="C00000"/>
                </a:solidFill>
              </a:rPr>
              <a:t>ст. ):</a:t>
            </a:r>
          </a:p>
          <a:p>
            <a:pPr marL="0" indent="0">
              <a:buNone/>
            </a:pPr>
            <a:r>
              <a:rPr lang="uk-UA"/>
              <a:t> </a:t>
            </a:r>
            <a:r>
              <a:rPr lang="uk-UA" i="1"/>
              <a:t>право на життя, свобода віросповідання, на свободу зборів, мітингів, демонстрацій, виявлення поглядів</a:t>
            </a:r>
          </a:p>
          <a:p>
            <a:r>
              <a:rPr lang="uk-UA" b="1">
                <a:solidFill>
                  <a:srgbClr val="7030A0"/>
                </a:solidFill>
              </a:rPr>
              <a:t>ІІ покоління – економічні, соціальні, культурні( поч.ХІХст.) </a:t>
            </a:r>
            <a:r>
              <a:rPr lang="uk-UA"/>
              <a:t>:</a:t>
            </a:r>
          </a:p>
          <a:p>
            <a:pPr marL="0" indent="0">
              <a:buNone/>
            </a:pPr>
            <a:r>
              <a:rPr lang="uk-UA" i="1"/>
              <a:t>право на працю і вільний вибір роботи, на соціальне забезпечення, відпочинок і дозвілля, на освіту, достатній рівень життя.</a:t>
            </a:r>
          </a:p>
          <a:p>
            <a:r>
              <a:rPr lang="uk-UA" b="1">
                <a:solidFill>
                  <a:schemeClr val="accent6">
                    <a:lumMod val="75000"/>
                  </a:schemeClr>
                </a:solidFill>
              </a:rPr>
              <a:t>ІІІ покоління – колективні права (після Другої світової війни 1939-1945рр.) – права людиниі народів – «солідарні права»:</a:t>
            </a:r>
          </a:p>
          <a:p>
            <a:pPr marL="0" indent="0">
              <a:buNone/>
            </a:pPr>
            <a:r>
              <a:rPr lang="uk-UA"/>
              <a:t>   </a:t>
            </a:r>
            <a:r>
              <a:rPr lang="uk-UA" i="1"/>
              <a:t>право на мир, самовизначення,на економічний і соціальний розвиток, на здоров’я та безпечне довкілля, на гуманітарну допомогу, на використання спільної спадщини людства</a:t>
            </a:r>
          </a:p>
        </p:txBody>
      </p:sp>
    </p:spTree>
    <p:extLst>
      <p:ext uri="{BB962C8B-B14F-4D97-AF65-F5344CB8AC3E}">
        <p14:creationId xmlns:p14="http://schemas.microsoft.com/office/powerpoint/2010/main" val="2395755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AD525-7BE6-49DA-B3AD-8FD0FAF00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75" y="681037"/>
            <a:ext cx="9374038" cy="8458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прав людини і громадянин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EFD102-D031-4449-BAEB-6F9DE5F61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6596" y="1825625"/>
            <a:ext cx="5454771" cy="4351338"/>
          </a:xfrm>
        </p:spPr>
        <p:txBody>
          <a:bodyPr>
            <a:normAutofit/>
          </a:bodyPr>
          <a:lstStyle/>
          <a:p>
            <a:endParaRPr lang="uk-UA"/>
          </a:p>
          <a:p>
            <a:pPr marL="0" indent="0">
              <a:buNone/>
            </a:pPr>
            <a:r>
              <a:rPr lang="uk-UA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Міжнародні пакти(1966р.) про</a:t>
            </a:r>
          </a:p>
          <a:p>
            <a:pPr marL="0" indent="0">
              <a:buNone/>
            </a:pPr>
            <a:endParaRPr lang="uk-UA" b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Громадянські і політичні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Соціальні, економічні, культурні, екологічні</a:t>
            </a:r>
          </a:p>
          <a:p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A633E3-E523-44E4-B352-8E280DFEC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6792" y="1825625"/>
            <a:ext cx="423700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«позитивні»  </a:t>
            </a:r>
            <a:r>
              <a:rPr lang="uk-UA"/>
              <a:t>-</a:t>
            </a:r>
          </a:p>
          <a:p>
            <a:pPr marL="0" indent="0">
              <a:buNone/>
            </a:pP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Соціальні, економічні, культурні, екологічні</a:t>
            </a:r>
          </a:p>
          <a:p>
            <a:r>
              <a:rPr lang="uk-UA"/>
              <a:t>« </a:t>
            </a:r>
            <a:r>
              <a:rPr lang="uk-UA" b="1" i="1"/>
              <a:t>право на…»</a:t>
            </a:r>
            <a:endParaRPr lang="uk-UA"/>
          </a:p>
          <a:p>
            <a:pPr marL="0" indent="0">
              <a:buNone/>
            </a:pPr>
            <a:r>
              <a:rPr lang="uk-UA"/>
              <a:t> </a:t>
            </a:r>
            <a:r>
              <a:rPr lang="uk-UA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«негативні»-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Громадянські і політичні </a:t>
            </a:r>
          </a:p>
          <a:p>
            <a:pPr marL="0" indent="0">
              <a:buNone/>
            </a:pPr>
            <a:r>
              <a:rPr lang="uk-UA"/>
              <a:t>« </a:t>
            </a:r>
            <a:r>
              <a:rPr lang="uk-UA" b="1" i="1"/>
              <a:t>свобода від</a:t>
            </a:r>
            <a:r>
              <a:rPr lang="uk-UA"/>
              <a:t>…»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«природні права»</a:t>
            </a:r>
          </a:p>
          <a:p>
            <a:endParaRPr lang="uk-UA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999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6C1F2-8692-4C41-A18D-AB06DF8D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304740"/>
            <a:ext cx="10515600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60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Модельна програма з громадянської освіти</a:t>
            </a:r>
            <a:br>
              <a:rPr lang="uk-UA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(авт. Васильків І. Д., Кравчук В. М., Танчин І. З.)</a:t>
            </a:r>
            <a:endParaRPr lang="uk-UA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CCDC7E-BA18-4E4A-A0FE-7F60FBF06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2914" y="1825625"/>
            <a:ext cx="3890512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Стврена на основі ДСБСО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Передбачена Типовою ОП (наказ МОН №1120 від 09.08.2024)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Ціннісні орієнтири п.4 ДСБСО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п.7-9 ДСБСО 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Дотримано дидактичний принцип наступності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0B6A0D-F31F-4D25-8242-179077E2B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8484" y="1825625"/>
            <a:ext cx="7366958" cy="43513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предмету- виховання особистості з: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громадянською позицією;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критичним мисленням;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відповідальною позицією за свої права та обов’язки;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 у суспільно-політичних процесах;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усвідомленням захисту державного суверенітету України;</a:t>
            </a:r>
          </a:p>
          <a:p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усвідомлює значення утвердження демократії</a:t>
            </a:r>
          </a:p>
          <a:p>
            <a:endParaRPr lang="uk-UA" sz="2400"/>
          </a:p>
        </p:txBody>
      </p:sp>
    </p:spTree>
    <p:extLst>
      <p:ext uri="{BB962C8B-B14F-4D97-AF65-F5344CB8AC3E}">
        <p14:creationId xmlns:p14="http://schemas.microsoft.com/office/powerpoint/2010/main" val="169074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38F40-BDE1-4197-8DA1-E6B188E70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 і завдання </a:t>
            </a:r>
            <a:r>
              <a:rPr lang="ru-RU" sz="32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 «Концепції розвитку громадянської освіти в Україні», схваленій розпорядженням Кабінету Міністрів України від 3 жовтня 2018 р. № 710-р</a:t>
            </a:r>
            <a:endParaRPr lang="uk-UA" sz="32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5599D9-8AE6-4AD8-8638-0B45F1635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940" y="1825625"/>
            <a:ext cx="9851366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Мета-громадянські компетентності для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утвердження і захист державності та демократії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 відстоювати свої права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відповідального ставлення до громадянських обов’язків </a:t>
            </a:r>
          </a:p>
          <a:p>
            <a:pPr marL="0" indent="0">
              <a:buNone/>
            </a:pPr>
            <a:r>
              <a:rPr lang="ru-RU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брати відповідальність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за власне життя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за налагодження гармонійних стосунків між членами сім’ї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за життя територіальної громади</a:t>
            </a:r>
            <a:endParaRPr lang="uk-U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2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FC7597B-B526-4728-935E-71C79682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903"/>
            <a:ext cx="10515600" cy="85401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/>
              <a:t> </a:t>
            </a:r>
            <a:r>
              <a:rPr lang="uk-UA" sz="3600" b="1" i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  реалізується через завдання: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D923A0A-57D3-4816-A834-92A6950B2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5441" y="1017917"/>
            <a:ext cx="7211684" cy="5788324"/>
          </a:xfrm>
        </p:spPr>
        <p:txBody>
          <a:bodyPr>
            <a:noAutofit/>
          </a:bodyPr>
          <a:lstStyle/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 формуванню громадянської національної та культурної ідентичності;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сприяння всебічному розвитку і функціонуванню державної мови в усіх сферах суспільного життя, підвищення духовного рівня Українського народу та усвідомлення його моральних норм;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поваги до честі та гідності, прав і свобод людини, здатність їх захищати;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формування громадянської відповідальності за суспільно-політичні процеси, набуття навичок здійснення демократичного управління на місцевому рівні та участі громадян в управлінні державними справами;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 і розвиток критичного мислення та медіаграмотності, вміння їх практично застосовувати</a:t>
            </a:r>
            <a:endParaRPr lang="uk-UA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D57ADB1-7436-4EFC-933A-79CECDEE2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29113" y="836763"/>
            <a:ext cx="3940833" cy="5788324"/>
          </a:xfrm>
        </p:spPr>
        <p:txBody>
          <a:bodyPr>
            <a:noAutofit/>
          </a:bodyPr>
          <a:lstStyle/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ідей інклюзивного навчання;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 активної життєвої позиції, здатності до громадських ініціатив і волонтерства;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 навичок конструктивної міжособистісної та суспільної взаємодії, яка ґрунтується на взаємоповазі, обмін досвідом і співпраці;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впровадження принципів солідарності та турботи про спільний добробут</a:t>
            </a:r>
            <a:endParaRPr lang="uk-UA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6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FE163-01A3-4F5C-8160-8A62FB852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194" y="365126"/>
            <a:ext cx="5440390" cy="1280154"/>
          </a:xfrm>
        </p:spPr>
        <p:txBody>
          <a:bodyPr>
            <a:normAutofit/>
          </a:bodyPr>
          <a:lstStyle/>
          <a:p>
            <a:pPr algn="ctr"/>
            <a:r>
              <a:rPr lang="uk-UA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Ціннісні орієнтири програми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280A95-4F29-4DD9-8BD7-ECF899768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65125"/>
            <a:ext cx="4846608" cy="638935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повага до особистості учня та визнання пріоритету його    інтересів; 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забезпечення рівного доступу кожного учня до освіти; 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 принципів академічної доброчесності; 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становлення вільної особистості учня, підтримка його самостійності, підприємливості та ініціативності,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розвиток критичного мислення та впевненості в собі;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 культури здорового способу життя учня; 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освітнього середовища без будь-яких форм дискримінації учасників освітнього процесу. </a:t>
            </a:r>
            <a:endParaRPr lang="uk-U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B5EAFB5-2612-4312-9EDF-BB6DB7DF42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83" y="1645279"/>
            <a:ext cx="3103262" cy="1914525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055918F-41AD-4B40-BB25-563FD2C92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332" y="3428999"/>
            <a:ext cx="4195808" cy="283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6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D8B3FA-9AC6-4EA7-93A2-E8E8CA582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033" y="434137"/>
            <a:ext cx="8264105" cy="549275"/>
          </a:xfrm>
        </p:spPr>
        <p:txBody>
          <a:bodyPr>
            <a:normAutofit fontScale="90000"/>
          </a:bodyPr>
          <a:lstStyle/>
          <a:p>
            <a:r>
              <a:rPr lang="uk-UA" b="1">
                <a:solidFill>
                  <a:schemeClr val="accent1">
                    <a:lumMod val="75000"/>
                  </a:schemeClr>
                </a:solidFill>
              </a:rPr>
              <a:t>Пріоритети у вивченні предмету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C669D0-09FB-464E-93EB-D05DDAAFF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314" y="1242204"/>
            <a:ext cx="5886090" cy="539150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/>
              <a:t>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віковідповідність, дитиноцентричність, україноцентричність; </a:t>
            </a:r>
          </a:p>
          <a:p>
            <a:pPr algn="just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досягнення очікуваних результатів навчання через діяльність (індивідуальну, групову, самостійну, колективну, проєктну, творчу) здобувачів освіти; </a:t>
            </a:r>
          </a:p>
          <a:p>
            <a:pPr algn="just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 громадянської (державної), національної та культурної ідентичності; </a:t>
            </a:r>
          </a:p>
          <a:p>
            <a:pPr algn="just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національно-патріотичне виховання та сприяння засвоєнню демократичних норм, цінностей і моделей поведінки як відповідальних громадян України; </a:t>
            </a:r>
          </a:p>
          <a:p>
            <a:pPr algn="just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сприяння формуванню розуміння цінностей правової держави (правопорядку), поваги до Конституції та Законів України, державної мови та державних символів, усвідомленню та дотриманню своїх громадянських обов’язків;</a:t>
            </a:r>
            <a:endParaRPr lang="uk-U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F7E6A3-AD2F-45E4-909F-90C388E08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25086" y="1242204"/>
            <a:ext cx="5181600" cy="533112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 загальних процесів, особливостей розвитку суспільства та принципів його організації;</a:t>
            </a:r>
          </a:p>
          <a:p>
            <a:pPr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− досягнення конкретних результатів у здобутті громадянських знань та уміння користуватися ними; </a:t>
            </a:r>
          </a:p>
          <a:p>
            <a:pPr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− критичне мислення і медіаосвіта; </a:t>
            </a:r>
          </a:p>
          <a:p>
            <a:pPr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− взаємоповага, відкрите спілкування та ефективна співпраця;</a:t>
            </a:r>
          </a:p>
          <a:p>
            <a:pPr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− формування поваги до честі та гідності людини, до прав та свобод людини, здатності їх захищ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ати</a:t>
            </a:r>
            <a:r>
              <a:rPr lang="ru-RU" sz="2000"/>
              <a:t>.</a:t>
            </a:r>
            <a:endParaRPr lang="uk-UA" sz="2000"/>
          </a:p>
        </p:txBody>
      </p:sp>
    </p:spTree>
    <p:extLst>
      <p:ext uri="{BB962C8B-B14F-4D97-AF65-F5344CB8AC3E}">
        <p14:creationId xmlns:p14="http://schemas.microsoft.com/office/powerpoint/2010/main" val="4098359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E06288-69EB-4472-87D7-060048B9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211" y="77639"/>
            <a:ext cx="11067691" cy="128533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1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громадянські компетентності. </a:t>
            </a:r>
            <a:br>
              <a:rPr lang="ru-RU" sz="31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 1 до Концепції розвитку громадянської освіти в Україні</a:t>
            </a:r>
            <a:br>
              <a:rPr lang="ru-RU" sz="2700"/>
            </a:br>
            <a:r>
              <a:rPr lang="ru-RU" sz="2700" i="1"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редакції Розпорядження КМ № 893-р від 08.10.2022</a:t>
            </a:r>
            <a:r>
              <a:rPr lang="ru-RU"/>
              <a:t>):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470EC0-B9B4-4E1D-A7B7-B1B79C008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2913" y="1825625"/>
            <a:ext cx="5296619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Громадянська, національна, культурна ідентичність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духовність і цінності, знає та поділяє європейські цінності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пам’ять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Демократія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Рівність, недискримінація, толерантність, доброчесність, справедливість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961259-B6D2-4391-ABAB-14DD64100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1788" y="1825625"/>
            <a:ext cx="5201729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і розуміння державного устрою, політики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участі в суспільному,  політичному, державному житті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Формувати, оргументувати, відстоювати власну позицію без порушення прав і гідності інших осіб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Критичне мислення</a:t>
            </a:r>
          </a:p>
          <a:p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комунікація</a:t>
            </a:r>
          </a:p>
        </p:txBody>
      </p:sp>
    </p:spTree>
    <p:extLst>
      <p:ext uri="{BB962C8B-B14F-4D97-AF65-F5344CB8AC3E}">
        <p14:creationId xmlns:p14="http://schemas.microsoft.com/office/powerpoint/2010/main" val="1472095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19AF1-2631-4D83-9461-DB876940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713" y="365125"/>
            <a:ext cx="7418717" cy="1170377"/>
          </a:xfrm>
        </p:spPr>
        <p:txBody>
          <a:bodyPr>
            <a:noAutofit/>
          </a:bodyPr>
          <a:lstStyle/>
          <a:p>
            <a:pPr algn="ctr"/>
            <a:r>
              <a:rPr lang="ru-RU" sz="28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організації освітнього процесу та шляхи реалізації програми</a:t>
            </a:r>
            <a:endParaRPr lang="uk-UA" sz="2800" b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033EB9-2D5B-480B-AD1F-60CCFC565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476" y="2096218"/>
            <a:ext cx="4666890" cy="4546121"/>
          </a:xfrm>
        </p:spPr>
        <p:txBody>
          <a:bodyPr>
            <a:noAutofit/>
          </a:bodyPr>
          <a:lstStyle/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Курс вивчається впродовж 4-х років (6, 7, 8, 9 класи)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4 розділи, 12 тем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6 клас- узагальнення попередніх знань, пропедевтичний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  класи - наростання умінь з якісно вищим розумінням значення громадянської освіти та усвідомленням власної навчальної діяльності.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Формулює тематику творчих/проєктнихробіт за запитом учнів, змістом розділів, тем, диференціація підходу</a:t>
            </a:r>
            <a:b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E88883-6F81-4D42-AEBA-62A7281B7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1291" y="1825625"/>
            <a:ext cx="5772509" cy="4816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Автономія вчителів:</a:t>
            </a:r>
          </a:p>
          <a:p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розподіл годин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вивчення певного розділу / теми;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 самостійно практичні, тематичні  за освітньою програмою закладу;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формувальне оцінювання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 ( </a:t>
            </a:r>
            <a:r>
              <a:rPr 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за бажанням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кредитно-накопичувальну систему оцінювання досягнень або ж здійснює поточне оцінювання 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 як підсумкові затратні творчі роботи/ проєкти, які </a:t>
            </a:r>
            <a:r>
              <a:rPr lang="ru-RU" sz="2000"/>
              <a:t>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демонструють досягнення значної кількості очікуваних результатів, </a:t>
            </a:r>
            <a:endParaRPr lang="uk-UA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 ефективні види освітньої діяльності</a:t>
            </a:r>
          </a:p>
          <a:p>
            <a:r>
              <a:rPr lang="ru-RU" sz="210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поєднання компетентнісного, особисто орієнтованого та діяльнісного підходів до організації навчальної діяльності</a:t>
            </a:r>
          </a:p>
          <a:p>
            <a:pPr marL="0" indent="0">
              <a:buNone/>
            </a:pPr>
            <a:endParaRPr lang="uk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070699F-44B5-4890-ADC5-454329701B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7"/>
          <a:stretch/>
        </p:blipFill>
        <p:spPr>
          <a:xfrm>
            <a:off x="425570" y="571890"/>
            <a:ext cx="4103298" cy="125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8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F6CCEF-F862-466F-A2D8-C547D370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539"/>
          </a:xfrm>
        </p:spPr>
        <p:txBody>
          <a:bodyPr>
            <a:normAutofit/>
          </a:bodyPr>
          <a:lstStyle/>
          <a:p>
            <a:r>
              <a:rPr lang="uk-UA" sz="3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Сценарії уроків з громадянської освіти(6-7кл.)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336A83-13AA-41A9-8303-EE2E7EB97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1215"/>
            <a:ext cx="5181600" cy="4865748"/>
          </a:xfrm>
        </p:spPr>
        <p:txBody>
          <a:bodyPr>
            <a:normAutofit lnSpcReduction="10000"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https://www.facebook.com/groups/398726880790715/posts/165</a:t>
            </a:r>
            <a:endParaRPr lang="uk-UA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Олеся Коваленко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https://www.facebook.com/groups/779731412395372/posts/2299414253760406/7408471589210/</a:t>
            </a:r>
            <a:endParaRPr lang="uk-UA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/>
              <a:t>     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Календарно-тематичне планування</a:t>
            </a:r>
          </a:p>
          <a:p>
            <a:r>
              <a:rPr lang="en-US" sz="2000">
                <a:hlinkClick r:id="rId4"/>
              </a:rPr>
              <a:t>https://www.schoollife.org.ua/kalendarno-tematychne-planuvannya-gromadyanska-osvita-7-klas/</a:t>
            </a:r>
            <a:endParaRPr lang="uk-UA" sz="2000"/>
          </a:p>
          <a:p>
            <a:pPr marL="0" indent="0">
              <a:buNone/>
            </a:pP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Урок№2 Хто я?(6 кл.)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https://shop.vsimosvita.com/products/urok-2-hto-ya-gromadyanska-osvita-6-klas-prezentatsiya-do-modelnoyi-programy-vasylkiv-i-d-ta-in</a:t>
            </a:r>
            <a:endParaRPr lang="uk-UA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C835D4-8530-4020-9AEC-9A9F932BA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1215"/>
            <a:ext cx="5181600" cy="48657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ВсімОсвіта</a:t>
            </a:r>
          </a:p>
          <a:p>
            <a:r>
              <a:rPr lang="en-US" sz="2000">
                <a:hlinkClick r:id="rId6"/>
              </a:rPr>
              <a:t>https://shop.vsimosvita.com/products/konspekt-urok-1-vstup-znajomstvo-z-gromadyanskoyu-osvitoyu-gromadyanska-osvita-6-klas-do-modelnoyi-programy-vasylkiv-i/</a:t>
            </a:r>
            <a:endParaRPr lang="uk-UA" sz="2000"/>
          </a:p>
          <a:p>
            <a:pPr marL="0" indent="0">
              <a:buNone/>
            </a:pPr>
            <a:r>
              <a:rPr lang="uk-UA" sz="2000"/>
              <a:t>      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Гоман Роман Володимирович</a:t>
            </a:r>
          </a:p>
          <a:p>
            <a:r>
              <a:rPr lang="en-US" sz="2000">
                <a:hlinkClick r:id="rId7"/>
              </a:rPr>
              <a:t>https://vseosvita.ua/library/konspekt-urok-6-rodyna-iak-minisuspilstvo-hromadianska-osvita-7-klas-do-modelnoi-prohramy-vasylkiv-i-d-ta-in-903767.html</a:t>
            </a:r>
            <a:endParaRPr lang="uk-UA" sz="2000"/>
          </a:p>
          <a:p>
            <a:endParaRPr lang="uk-UA" sz="2000"/>
          </a:p>
        </p:txBody>
      </p:sp>
    </p:spTree>
    <p:extLst>
      <p:ext uri="{BB962C8B-B14F-4D97-AF65-F5344CB8AC3E}">
        <p14:creationId xmlns:p14="http://schemas.microsoft.com/office/powerpoint/2010/main" val="3327573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1462</Words>
  <Application>Microsoft Office PowerPoint</Application>
  <PresentationFormat>Широкоэкранный</PresentationFormat>
  <Paragraphs>170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 Школа повинна дати те, чого треба життю.                                                                  Михайло Грушевський  </vt:lpstr>
      <vt:lpstr>Модельна програма з громадянської освіти (авт. Васильків І. Д., Кравчук В. М., Танчин І. З.)</vt:lpstr>
      <vt:lpstr>Мета курсу і завдання відповідають «Концепції розвитку громадянської освіти в Україні», схваленій розпорядженням Кабінету Міністрів України від 3 жовтня 2018 р. № 710-р</vt:lpstr>
      <vt:lpstr> Мета курсу  реалізується через завдання:</vt:lpstr>
      <vt:lpstr>  Ціннісні орієнтири програми</vt:lpstr>
      <vt:lpstr>Пріоритети у вивченні предмету</vt:lpstr>
      <vt:lpstr>Основні громадянські компетентності.  Додаток 1 до Концепції розвитку громадянської освіти в Україні (в редакції Розпорядження КМ № 893-р від 08.10.2022):</vt:lpstr>
      <vt:lpstr>Особливості організації освітнього процесу та шляхи реалізації програми</vt:lpstr>
      <vt:lpstr>Сценарії уроків з громадянської освіти(6-7кл.)</vt:lpstr>
      <vt:lpstr>Корисні посилання на відео. «Громадянська освіта».Р. І-ІІ (6 клас)</vt:lpstr>
      <vt:lpstr>Матеріали до уроків «Громадянська освіта» (7кл.)</vt:lpstr>
      <vt:lpstr> Глосарій</vt:lpstr>
      <vt:lpstr>   Тема 2.Права і свободи людини (7 клас)</vt:lpstr>
      <vt:lpstr>Права, гідність, свобода, обов’язки</vt:lpstr>
      <vt:lpstr>Три покоління прав людини</vt:lpstr>
      <vt:lpstr>Класифікація прав людини і громадянин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254</cp:revision>
  <dcterms:created xsi:type="dcterms:W3CDTF">2025-01-15T09:20:36Z</dcterms:created>
  <dcterms:modified xsi:type="dcterms:W3CDTF">2025-01-17T12:13:48Z</dcterms:modified>
</cp:coreProperties>
</file>